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36" r:id="rId3"/>
    <p:sldId id="453" r:id="rId5"/>
    <p:sldId id="512" r:id="rId6"/>
    <p:sldId id="513" r:id="rId7"/>
    <p:sldId id="526" r:id="rId8"/>
    <p:sldId id="484" r:id="rId9"/>
    <p:sldId id="501" r:id="rId10"/>
    <p:sldId id="485" r:id="rId11"/>
    <p:sldId id="349" r:id="rId12"/>
    <p:sldId id="483" r:id="rId13"/>
    <p:sldId id="443" r:id="rId14"/>
    <p:sldId id="502" r:id="rId15"/>
    <p:sldId id="482" r:id="rId16"/>
    <p:sldId id="452" r:id="rId17"/>
    <p:sldId id="496" r:id="rId18"/>
    <p:sldId id="406" r:id="rId19"/>
    <p:sldId id="500" r:id="rId20"/>
  </p:sldIdLst>
  <p:sldSz cx="9144000" cy="6858000" type="screen4x3"/>
  <p:notesSz cx="6797675" cy="987425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21CA5F7-025C-4E19-8E42-7BCF3A1F47C8}">
          <p14:sldIdLst>
            <p14:sldId id="336"/>
          </p14:sldIdLst>
        </p14:section>
        <p14:section name="核心思想" id="{DE944FCA-3495-46B5-A505-A7E769FC8CBF}">
          <p14:sldIdLst>
            <p14:sldId id="453"/>
            <p14:sldId id="512"/>
            <p14:sldId id="513"/>
            <p14:sldId id="526"/>
            <p14:sldId id="484"/>
            <p14:sldId id="501"/>
            <p14:sldId id="485"/>
            <p14:sldId id="349"/>
            <p14:sldId id="483"/>
            <p14:sldId id="443"/>
            <p14:sldId id="502"/>
            <p14:sldId id="482"/>
            <p14:sldId id="452"/>
            <p14:sldId id="496"/>
          </p14:sldIdLst>
        </p14:section>
        <p14:section name="改进" id="{DEF30933-1C68-412A-B3A2-88CCC17563E0}">
          <p14:sldIdLst>
            <p14:sldId id="406"/>
            <p14:sldId id="50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  <a:srgbClr val="3366FF"/>
    <a:srgbClr val="FF5050"/>
    <a:srgbClr val="00FF00"/>
    <a:srgbClr val="BFBC3E"/>
    <a:srgbClr val="CCFFCC"/>
    <a:srgbClr val="FFFFCC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51" autoAdjust="0"/>
    <p:restoredTop sz="95244" autoAdjust="0"/>
  </p:normalViewPr>
  <p:slideViewPr>
    <p:cSldViewPr>
      <p:cViewPr varScale="1">
        <p:scale>
          <a:sx n="79" d="100"/>
          <a:sy n="79" d="100"/>
        </p:scale>
        <p:origin x="1090" y="62"/>
      </p:cViewPr>
      <p:guideLst>
        <p:guide orient="horz" pos="2160"/>
        <p:guide pos="28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6" d="100"/>
          <a:sy n="76" d="100"/>
        </p:scale>
        <p:origin x="-1866" y="-108"/>
      </p:cViewPr>
      <p:guideLst>
        <p:guide orient="horz" pos="3110"/>
        <p:guide pos="212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31863" y="741363"/>
            <a:ext cx="4935537" cy="37020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99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691063"/>
            <a:ext cx="5438775" cy="4443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2099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l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99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4F12B5F9-4FE7-4431-9582-311E3B80F489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12B5F9-4FE7-4431-9582-311E3B80F489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思路决定出路：</a:t>
            </a:r>
            <a:endParaRPr lang="en-US" altLang="zh-CN" dirty="0"/>
          </a:p>
          <a:p>
            <a:r>
              <a:rPr lang="zh-CN" altLang="en-US" dirty="0"/>
              <a:t>从后向前寻找第一个大于</a:t>
            </a:r>
            <a:r>
              <a:rPr lang="en-US" altLang="zh-CN" dirty="0"/>
              <a:t>x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12B5F9-4FE7-4431-9582-311E3B80F489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代数法和几何方法，不动点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12B5F9-4FE7-4431-9582-311E3B80F489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倒过来寻找，寻找到的是最后一个</a:t>
            </a:r>
            <a:r>
              <a:rPr lang="en-US" altLang="zh-CN" dirty="0"/>
              <a:t>x</a:t>
            </a:r>
            <a:r>
              <a:rPr lang="zh-CN" altLang="en-US" dirty="0"/>
              <a:t>的下标。</a:t>
            </a:r>
            <a:endParaRPr lang="en-US" altLang="zh-CN" dirty="0"/>
          </a:p>
          <a:p>
            <a:r>
              <a:rPr lang="zh-CN" altLang="en-US" dirty="0"/>
              <a:t>寻找最后一个，这个问题要怎么解</a:t>
            </a:r>
            <a:r>
              <a:rPr lang="en-US" altLang="zh-CN" dirty="0"/>
              <a:t>?</a:t>
            </a:r>
            <a:r>
              <a:rPr lang="zh-CN" altLang="en-US" dirty="0"/>
              <a:t>大家思考下</a:t>
            </a:r>
            <a:endParaRPr lang="en-US" altLang="zh-CN" dirty="0"/>
          </a:p>
          <a:p>
            <a:r>
              <a:rPr lang="zh-CN" altLang="en-US" dirty="0"/>
              <a:t>语法规则和程序设计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12B5F9-4FE7-4431-9582-311E3B80F489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倒过来寻找，寻找到的是最后一个</a:t>
            </a:r>
            <a:r>
              <a:rPr lang="en-US" altLang="zh-CN" dirty="0"/>
              <a:t>x</a:t>
            </a:r>
            <a:r>
              <a:rPr lang="zh-CN" altLang="en-US" dirty="0"/>
              <a:t>的下标。</a:t>
            </a:r>
            <a:endParaRPr lang="en-US" altLang="zh-CN" dirty="0"/>
          </a:p>
          <a:p>
            <a:r>
              <a:rPr lang="zh-CN" altLang="en-US" dirty="0"/>
              <a:t>寻找最后一个，这个问题要怎么解</a:t>
            </a:r>
            <a:r>
              <a:rPr lang="en-US" altLang="zh-CN" dirty="0"/>
              <a:t>?</a:t>
            </a:r>
            <a:r>
              <a:rPr lang="zh-CN" altLang="en-US" dirty="0"/>
              <a:t>大家思考下</a:t>
            </a:r>
            <a:endParaRPr lang="en-US" altLang="zh-CN" dirty="0"/>
          </a:p>
          <a:p>
            <a:r>
              <a:rPr lang="zh-CN" altLang="en-US" dirty="0"/>
              <a:t>语法规则和程序设计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12B5F9-4FE7-4431-9582-311E3B80F489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倒过来寻找，寻找到的是最后一个</a:t>
            </a:r>
            <a:r>
              <a:rPr lang="en-US" altLang="zh-CN" dirty="0"/>
              <a:t>x</a:t>
            </a:r>
            <a:r>
              <a:rPr lang="zh-CN" altLang="en-US" dirty="0"/>
              <a:t>的下标。</a:t>
            </a:r>
            <a:endParaRPr lang="en-US" altLang="zh-CN" dirty="0"/>
          </a:p>
          <a:p>
            <a:r>
              <a:rPr lang="zh-CN" altLang="en-US" dirty="0"/>
              <a:t>寻找最后一个，这个问题要怎么解</a:t>
            </a:r>
            <a:r>
              <a:rPr lang="en-US" altLang="zh-CN" dirty="0"/>
              <a:t>?</a:t>
            </a:r>
            <a:r>
              <a:rPr lang="zh-CN" altLang="en-US" dirty="0"/>
              <a:t>大家思考下</a:t>
            </a:r>
            <a:endParaRPr lang="en-US" altLang="zh-CN" dirty="0"/>
          </a:p>
          <a:p>
            <a:r>
              <a:rPr lang="zh-CN" altLang="en-US" dirty="0"/>
              <a:t>语法规则和程序设计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12B5F9-4FE7-4431-9582-311E3B80F489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12B5F9-4FE7-4431-9582-311E3B80F489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写成</a:t>
            </a:r>
            <a:r>
              <a:rPr lang="en-US" altLang="zh-CN" dirty="0"/>
              <a:t>for</a:t>
            </a:r>
            <a:r>
              <a:rPr lang="zh-CN" altLang="en-US"/>
              <a:t>循环是什么样子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12B5F9-4FE7-4431-9582-311E3B80F489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12B5F9-4FE7-4431-9582-311E3B80F489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写成</a:t>
            </a:r>
            <a:r>
              <a:rPr lang="en-US" altLang="zh-CN" dirty="0"/>
              <a:t>while</a:t>
            </a:r>
            <a:r>
              <a:rPr lang="zh-CN" altLang="en-US" dirty="0"/>
              <a:t>语句是什么样子？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12B5F9-4FE7-4431-9582-311E3B80F489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思路决定出路：</a:t>
            </a:r>
            <a:endParaRPr lang="en-US" altLang="zh-CN" dirty="0"/>
          </a:p>
          <a:p>
            <a:r>
              <a:rPr lang="zh-CN" altLang="en-US" dirty="0"/>
              <a:t>从后向前寻找第一个大于</a:t>
            </a:r>
            <a:r>
              <a:rPr lang="en-US" altLang="zh-CN" dirty="0"/>
              <a:t>x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12B5F9-4FE7-4431-9582-311E3B80F489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6"/>
          <p:cNvSpPr>
            <a:spLocks noChangeArrowheads="1"/>
          </p:cNvSpPr>
          <p:nvPr/>
        </p:nvSpPr>
        <p:spPr bwMode="auto">
          <a:xfrm>
            <a:off x="228600" y="1635125"/>
            <a:ext cx="2514600" cy="2514600"/>
          </a:xfrm>
          <a:prstGeom prst="ellipse">
            <a:avLst/>
          </a:prstGeom>
          <a:noFill/>
          <a:ln w="12700">
            <a:solidFill>
              <a:schemeClr val="accent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>
              <a:latin typeface="Arial" panose="020B0604020202020204" pitchFamily="34" charset="0"/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hidden">
          <a:xfrm>
            <a:off x="0" y="2397125"/>
            <a:ext cx="4724400" cy="1143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sz="2400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hidden">
          <a:xfrm>
            <a:off x="3962400" y="2397125"/>
            <a:ext cx="4724400" cy="1143000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sz="2400"/>
          </a:p>
        </p:txBody>
      </p:sp>
      <p:pic>
        <p:nvPicPr>
          <p:cNvPr id="8" name="Picture 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8" y="6092825"/>
            <a:ext cx="9117012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5875"/>
            <a:ext cx="9117013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9442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3059113" y="4149725"/>
            <a:ext cx="5184775" cy="1336675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zh-CN" altLang="en-US" noProof="0"/>
              <a:t>单击此处编辑母版副标题样式</a:t>
            </a:r>
            <a:endParaRPr lang="zh-CN" altLang="en-US" noProof="0"/>
          </a:p>
        </p:txBody>
      </p:sp>
      <p:sp>
        <p:nvSpPr>
          <p:cNvPr id="189449" name="Rectangle 9"/>
          <p:cNvSpPr>
            <a:spLocks noGrp="1" noChangeArrowheads="1"/>
          </p:cNvSpPr>
          <p:nvPr>
            <p:ph type="ctrTitle"/>
          </p:nvPr>
        </p:nvSpPr>
        <p:spPr>
          <a:xfrm>
            <a:off x="838200" y="2163763"/>
            <a:ext cx="7405688" cy="1600200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zh-CN" altLang="en-US" noProof="0"/>
              <a:t>单击此处编辑母版标题样式</a:t>
            </a:r>
            <a:endParaRPr lang="zh-CN" altLang="en-US" noProof="0"/>
          </a:p>
        </p:txBody>
      </p:sp>
      <p:sp>
        <p:nvSpPr>
          <p:cNvPr id="12" name="Rectangle 3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84913"/>
            <a:ext cx="129381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0DB559-454E-4B05-9B74-6F5267BC373D}" type="datetime1">
              <a:rPr lang="zh-CN" altLang="en-US"/>
            </a:fld>
            <a:endParaRPr lang="en-US" altLang="zh-CN"/>
          </a:p>
        </p:txBody>
      </p:sp>
      <p:sp>
        <p:nvSpPr>
          <p:cNvPr id="13" name="Rectangle 4"/>
          <p:cNvSpPr>
            <a:spLocks noGrp="1" noChangeArrowheads="1"/>
          </p:cNvSpPr>
          <p:nvPr>
            <p:ph type="ftr" sz="quarter" idx="11"/>
          </p:nvPr>
        </p:nvSpPr>
        <p:spPr>
          <a:xfrm>
            <a:off x="2195513" y="6202363"/>
            <a:ext cx="5113337" cy="5397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14" name="Rectangle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ABDFB7-7950-4A91-B201-D9C082BEEA0D}" type="slidenum">
              <a:rPr lang="en-US" altLang="zh-CN"/>
            </a:fld>
            <a:endParaRPr lang="en-US" altLang="zh-CN"/>
          </a:p>
        </p:txBody>
      </p:sp>
      <p:pic>
        <p:nvPicPr>
          <p:cNvPr id="16" name="Picture 2" descr="C:\Users\Administrator\Desktop\timg.jp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0409" y="0"/>
            <a:ext cx="1103591" cy="1093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F89F9B-B46E-44D5-84C1-D68FC8562DCA}" type="datetime1">
              <a:rPr lang="zh-CN" altLang="en-US"/>
            </a:fld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C330DE-92CB-4191-8A37-E3D1A7FAF41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5425" y="404813"/>
            <a:ext cx="2035175" cy="54721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68313" y="404813"/>
            <a:ext cx="5954712" cy="54721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BF68F8-806A-4814-AB5B-3C1C6F017747}" type="datetime1">
              <a:rPr lang="zh-CN" altLang="en-US"/>
            </a:fld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B37895-8F47-48C9-9361-42B896A4EF2E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F23660-9B0D-4E1D-8655-692EDB69F7EE}" type="datetime1">
              <a:rPr lang="zh-CN" altLang="en-US"/>
            </a:fld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3B90C2-A76A-4FB3-BFA8-0B3EC6BDB50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4DFEFF-E2A5-4776-8872-9B98EA384BA3}" type="datetime1">
              <a:rPr lang="zh-CN" altLang="en-US"/>
            </a:fld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3A3E6F-1EE0-4C88-BE17-18C53EDC18F3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8313" y="1484313"/>
            <a:ext cx="3994150" cy="43926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14863" y="1484313"/>
            <a:ext cx="3995737" cy="43926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496873-0A85-4FE7-BBFE-BF7331B1E1EC}" type="datetime1">
              <a:rPr lang="zh-CN" altLang="en-US"/>
            </a:fld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D8C49D-F56C-4EBE-9DAB-BE861116D3E2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C54518-2A2A-4A9C-B525-39270BAB27B2}" type="datetime1">
              <a:rPr lang="zh-CN" altLang="en-US"/>
            </a:fld>
            <a:endParaRPr lang="en-US" altLang="zh-CN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9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1FA68F-FE7C-4ED8-9437-576A3E00140D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F47CDB-3628-491C-BF9E-BAFD9FFE8A68}" type="datetime1">
              <a:rPr lang="zh-CN" altLang="en-US"/>
            </a:fld>
            <a:endParaRPr lang="en-US" altLang="zh-CN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3F797D-9FE6-425B-BB76-48238C29598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F5E3BD-DDD1-4CB6-B6F0-9C6E6EB70CF1}" type="datetime1">
              <a:rPr lang="zh-CN" altLang="en-US"/>
            </a:fld>
            <a:endParaRPr lang="en-US" altLang="zh-CN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89F1A2-1833-45CC-B98C-E84F84AE8728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ED4AE8-EB44-4398-A9C2-4655173E4FE7}" type="datetime1">
              <a:rPr lang="zh-CN" altLang="en-US"/>
            </a:fld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D98822-D854-4B37-8ABF-F848D54A6E4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73F742-8E57-4030-80BD-039C1867E46A}" type="datetime1">
              <a:rPr lang="zh-CN" altLang="en-US"/>
            </a:fld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0E3B86-F911-41E8-A3FA-A7CEFD9A3D22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jpe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1125538"/>
            <a:ext cx="2133600" cy="1016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sz="2400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1447800" y="1125538"/>
            <a:ext cx="7239000" cy="101600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zh-CN" sz="240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1042988" y="404813"/>
            <a:ext cx="5616575" cy="576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484313"/>
            <a:ext cx="8142287" cy="4392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88423" name="Rectangle 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11188" y="6284913"/>
            <a:ext cx="12938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defRPr sz="1600">
                <a:latin typeface="+mn-lt"/>
              </a:defRPr>
            </a:lvl1pPr>
          </a:lstStyle>
          <a:p>
            <a:pPr>
              <a:defRPr/>
            </a:pPr>
            <a:fld id="{56E1D7E5-EC04-443F-9A33-79930068CE39}" type="datetime1">
              <a:rPr lang="zh-CN" altLang="en-US"/>
            </a:fld>
            <a:endParaRPr lang="en-US" altLang="zh-CN"/>
          </a:p>
        </p:txBody>
      </p:sp>
      <p:sp>
        <p:nvSpPr>
          <p:cNvPr id="188424" name="Rectangle 8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051050" y="6202363"/>
            <a:ext cx="5257800" cy="53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600">
                <a:latin typeface="+mn-lt"/>
              </a:defRPr>
            </a:lvl1pPr>
          </a:lstStyle>
          <a:p>
            <a:pPr>
              <a:defRPr/>
            </a:pPr>
            <a:r>
              <a:rPr lang="en-US" altLang="zh-CN"/>
              <a:t> Institute of Computer Software</a:t>
            </a:r>
            <a:endParaRPr lang="en-US" altLang="zh-CN"/>
          </a:p>
          <a:p>
            <a:pPr>
              <a:defRPr/>
            </a:pPr>
            <a:r>
              <a:rPr lang="en-US" altLang="zh-CN"/>
              <a:t>Nanjing University</a:t>
            </a:r>
            <a:endParaRPr lang="en-US" altLang="zh-CN"/>
          </a:p>
        </p:txBody>
      </p:sp>
      <p:sp>
        <p:nvSpPr>
          <p:cNvPr id="188425" name="Rectangle 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24750" y="6284913"/>
            <a:ext cx="9334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6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3F0EDE21-8624-475E-A3B8-42D725F2A982}" type="slidenum">
              <a:rPr lang="en-US" altLang="zh-CN"/>
            </a:fld>
            <a:endParaRPr lang="en-US" altLang="zh-CN"/>
          </a:p>
        </p:txBody>
      </p:sp>
      <p:pic>
        <p:nvPicPr>
          <p:cNvPr id="1033" name="Picture 10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8" y="6092825"/>
            <a:ext cx="9117012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" descr="C:\Users\Administrator\Desktop\timg.jp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-2767"/>
            <a:ext cx="1103591" cy="1093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447675" indent="-44767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n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889000" indent="-440055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anose="05000000000000000000" pitchFamily="2" charset="2"/>
        <a:buChar char="¡"/>
        <a:defRPr sz="2400">
          <a:solidFill>
            <a:schemeClr val="tx1"/>
          </a:solidFill>
          <a:latin typeface="+mn-lt"/>
          <a:ea typeface="+mn-ea"/>
        </a:defRPr>
      </a:lvl2pPr>
      <a:lvl3pPr marL="1294130" indent="-4032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3pPr>
      <a:lvl4pPr marL="1681480" indent="-38608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5000"/>
        <a:buFont typeface="Wingdings" panose="05000000000000000000" pitchFamily="2" charset="2"/>
        <a:buChar char="¡"/>
        <a:defRPr>
          <a:solidFill>
            <a:schemeClr val="tx1"/>
          </a:solidFill>
          <a:latin typeface="+mn-lt"/>
          <a:ea typeface="+mn-ea"/>
        </a:defRPr>
      </a:lvl4pPr>
      <a:lvl5pPr marL="2070100" indent="-3873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n"/>
        <a:defRPr sz="1600">
          <a:solidFill>
            <a:schemeClr val="tx1"/>
          </a:solidFill>
          <a:latin typeface="+mn-lt"/>
          <a:ea typeface="+mn-ea"/>
        </a:defRPr>
      </a:lvl5pPr>
      <a:lvl6pPr marL="2527300" indent="-3873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n"/>
        <a:defRPr sz="1600">
          <a:solidFill>
            <a:schemeClr val="tx1"/>
          </a:solidFill>
          <a:latin typeface="+mn-lt"/>
          <a:ea typeface="+mn-ea"/>
        </a:defRPr>
      </a:lvl6pPr>
      <a:lvl7pPr marL="2984500" indent="-3873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n"/>
        <a:defRPr sz="1600">
          <a:solidFill>
            <a:schemeClr val="tx1"/>
          </a:solidFill>
          <a:latin typeface="+mn-lt"/>
          <a:ea typeface="+mn-ea"/>
        </a:defRPr>
      </a:lvl7pPr>
      <a:lvl8pPr marL="3441700" indent="-3873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n"/>
        <a:defRPr sz="1600">
          <a:solidFill>
            <a:schemeClr val="tx1"/>
          </a:solidFill>
          <a:latin typeface="+mn-lt"/>
          <a:ea typeface="+mn-ea"/>
        </a:defRPr>
      </a:lvl8pPr>
      <a:lvl9pPr marL="3898900" indent="-3873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n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zh-CN" sz="5400" b="1" dirty="0"/>
              <a:t>Floyd</a:t>
            </a:r>
            <a:r>
              <a:rPr lang="zh-CN" altLang="zh-CN" sz="5400" b="1" dirty="0"/>
              <a:t>算法</a:t>
            </a:r>
            <a:endParaRPr lang="zh-CN" altLang="zh-CN" sz="5400" b="1" dirty="0"/>
          </a:p>
        </p:txBody>
      </p:sp>
      <p:sp>
        <p:nvSpPr>
          <p:cNvPr id="4" name="矩形 1"/>
          <p:cNvSpPr>
            <a:spLocks noChangeArrowheads="1"/>
          </p:cNvSpPr>
          <p:nvPr/>
        </p:nvSpPr>
        <p:spPr bwMode="auto">
          <a:xfrm>
            <a:off x="5364088" y="4034476"/>
            <a:ext cx="3528392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lvl="1" algn="ctr" eaLnBrk="1" hangingPunct="1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人工智能学院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ctr" eaLnBrk="1" hangingPunct="1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智能科学与技术系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 algn="ctr" eaLnBrk="1" hangingPunct="1"/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张宜霖 郑超文 余帅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C00000"/>
                </a:solidFill>
              </a:rPr>
              <a:t>伪代码描述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 smtClean="0"/>
            </a:fld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1284605" y="1393825"/>
            <a:ext cx="645604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ym typeface="+mn-ea"/>
              </a:rPr>
              <a:t>将矩阵间操作及输入的伪代码加入上述代码中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1.for i==1 to n do</a:t>
            </a:r>
            <a:endParaRPr lang="en-US" altLang="zh-CN"/>
          </a:p>
          <a:p>
            <a:pPr marL="0" lvl="0" indent="0">
              <a:buNone/>
            </a:pPr>
            <a:r>
              <a:rPr lang="en-US" altLang="zh-CN" sz="1800">
                <a:solidFill>
                  <a:schemeClr val="tx1"/>
                </a:solidFill>
              </a:rPr>
              <a:t>2.    for j==1 to n do</a:t>
            </a:r>
            <a:endParaRPr lang="en-US" altLang="zh-CN" sz="1800">
              <a:solidFill>
                <a:schemeClr val="tx1"/>
              </a:solidFill>
            </a:endParaRPr>
          </a:p>
          <a:p>
            <a:pPr marL="0" lvl="0" indent="0">
              <a:buNone/>
            </a:pPr>
            <a:r>
              <a:rPr lang="en-US" altLang="zh-CN" sz="1800">
                <a:solidFill>
                  <a:schemeClr val="tx1"/>
                </a:solidFill>
              </a:rPr>
              <a:t>3.        if i==j then d(i,j)←0,h(i,j)</a:t>
            </a:r>
            <a:r>
              <a:rPr lang="en-US" altLang="zh-CN" sz="1800">
                <a:sym typeface="+mn-ea"/>
              </a:rPr>
              <a:t>←i</a:t>
            </a:r>
            <a:endParaRPr lang="en-US" altLang="zh-CN" sz="1800">
              <a:sym typeface="+mn-ea"/>
            </a:endParaRPr>
          </a:p>
          <a:p>
            <a:pPr marL="0" lvl="0" indent="0">
              <a:buNone/>
            </a:pPr>
            <a:r>
              <a:rPr lang="en-US" altLang="zh-CN" sz="1800">
                <a:solidFill>
                  <a:schemeClr val="tx1"/>
                </a:solidFill>
              </a:rPr>
              <a:t>4.        else if &lt;i,j&gt;∈E then d(i,j)</a:t>
            </a:r>
            <a:r>
              <a:rPr lang="en-US" altLang="zh-CN" sz="1800">
                <a:sym typeface="+mn-ea"/>
              </a:rPr>
              <a:t>←w(i,j),h(i,j)←j</a:t>
            </a:r>
            <a:endParaRPr lang="en-US" altLang="zh-CN" sz="1800">
              <a:sym typeface="+mn-ea"/>
            </a:endParaRPr>
          </a:p>
          <a:p>
            <a:pPr marL="0" lvl="0" indent="0">
              <a:buNone/>
            </a:pPr>
            <a:r>
              <a:rPr lang="en-US" altLang="zh-CN" sz="1800">
                <a:solidFill>
                  <a:schemeClr val="tx1"/>
                </a:solidFill>
              </a:rPr>
              <a:t>5.                else d(i,j)</a:t>
            </a:r>
            <a:r>
              <a:rPr lang="en-US" altLang="zh-CN" sz="1800">
                <a:sym typeface="+mn-ea"/>
              </a:rPr>
              <a:t>←+∞</a:t>
            </a:r>
            <a:r>
              <a:rPr lang="zh-CN" altLang="en-US" sz="1800">
                <a:sym typeface="+mn-ea"/>
              </a:rPr>
              <a:t>，</a:t>
            </a:r>
            <a:r>
              <a:rPr lang="en-US" altLang="zh-CN" sz="1800">
                <a:sym typeface="+mn-ea"/>
              </a:rPr>
              <a:t>h(i,j)←0      //h(i,j)←0</a:t>
            </a:r>
            <a:r>
              <a:rPr lang="zh-CN" altLang="en-US" sz="1800">
                <a:sym typeface="+mn-ea"/>
              </a:rPr>
              <a:t>表示不连通</a:t>
            </a:r>
            <a:endParaRPr lang="zh-CN" altLang="en-US" sz="1800">
              <a:sym typeface="+mn-ea"/>
            </a:endParaRPr>
          </a:p>
          <a:p>
            <a:pPr marL="0" lvl="0" indent="0">
              <a:buNone/>
            </a:pPr>
            <a:r>
              <a:rPr lang="en-US" altLang="zh-CN" sz="1800">
                <a:sym typeface="+mn-ea"/>
              </a:rPr>
              <a:t>6.         end</a:t>
            </a:r>
            <a:endParaRPr lang="en-US" altLang="zh-CN" sz="1800">
              <a:sym typeface="+mn-ea"/>
            </a:endParaRPr>
          </a:p>
          <a:p>
            <a:pPr marL="0" lvl="0" indent="0">
              <a:buNone/>
            </a:pPr>
            <a:r>
              <a:rPr lang="en-US" altLang="zh-CN" sz="1800">
                <a:sym typeface="+mn-ea"/>
              </a:rPr>
              <a:t>7.     end</a:t>
            </a:r>
            <a:endParaRPr lang="en-US" altLang="zh-CN" sz="1800">
              <a:sym typeface="+mn-ea"/>
            </a:endParaRPr>
          </a:p>
          <a:p>
            <a:pPr marL="0" lvl="0" indent="0">
              <a:buNone/>
            </a:pPr>
            <a:r>
              <a:rPr lang="en-US" altLang="zh-CN" sz="1800">
                <a:sym typeface="+mn-ea"/>
              </a:rPr>
              <a:t>8.end</a:t>
            </a:r>
            <a:endParaRPr lang="en-US" altLang="zh-CN" sz="18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84605" y="4255135"/>
            <a:ext cx="609600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9.for k==1 to n do</a:t>
            </a:r>
            <a:endParaRPr lang="en-US" altLang="zh-CN"/>
          </a:p>
          <a:p>
            <a:r>
              <a:rPr lang="en-US" altLang="zh-CN"/>
              <a:t>10.   for i==1 to n and i≠k do</a:t>
            </a:r>
            <a:endParaRPr lang="en-US" altLang="zh-CN"/>
          </a:p>
          <a:p>
            <a:r>
              <a:rPr lang="en-US" altLang="zh-CN"/>
              <a:t>11.       for j==1 to n and j≠k do</a:t>
            </a:r>
            <a:endParaRPr lang="en-US" altLang="zh-CN"/>
          </a:p>
          <a:p>
            <a:r>
              <a:rPr lang="en-US" altLang="zh-CN"/>
              <a:t>12.           if d(i,j)&gt;d(i,k)+d(k,j) then</a:t>
            </a:r>
            <a:endParaRPr lang="en-US" altLang="zh-CN"/>
          </a:p>
          <a:p>
            <a:r>
              <a:rPr lang="en-US" altLang="zh-CN"/>
              <a:t>13.                 d(i,j)←d(i,k)+d(k,j),h(i,j)←h(i,k)</a:t>
            </a:r>
            <a:endParaRPr lang="en-US" altLang="zh-CN"/>
          </a:p>
          <a:p>
            <a:r>
              <a:rPr lang="en-US" altLang="zh-CN"/>
              <a:t>14.             end</a:t>
            </a:r>
            <a:endParaRPr lang="en-US" altLang="zh-CN"/>
          </a:p>
          <a:p>
            <a:r>
              <a:rPr lang="en-US" altLang="zh-CN"/>
              <a:t>15..        end</a:t>
            </a:r>
            <a:endParaRPr lang="en-US" altLang="zh-CN"/>
          </a:p>
          <a:p>
            <a:r>
              <a:rPr lang="en-US" altLang="zh-CN"/>
              <a:t>16.     end</a:t>
            </a:r>
            <a:endParaRPr lang="en-US" altLang="zh-CN"/>
          </a:p>
          <a:p>
            <a:r>
              <a:rPr lang="en-US" altLang="zh-CN"/>
              <a:t>17.end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         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4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7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30" dur="2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33" dur="2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36" dur="2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39" dur="2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42" dur="20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2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5" dur="2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8" dur="2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20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9" grpId="0"/>
      <p:bldP spid="9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3.</a:t>
            </a:r>
            <a:r>
              <a:rPr lang="zh-CN" altLang="en-US" dirty="0">
                <a:solidFill>
                  <a:srgbClr val="FF0000"/>
                </a:solidFill>
              </a:rPr>
              <a:t>关于负权值和负回路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468313" y="1484312"/>
            <a:ext cx="8142287" cy="4608983"/>
          </a:xfrm>
        </p:spPr>
        <p:txBody>
          <a:bodyPr/>
          <a:lstStyle/>
          <a:p>
            <a:r>
              <a:rPr lang="zh-CN" altLang="en-US" sz="2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命题：</a:t>
            </a:r>
            <a:r>
              <a:rPr lang="zh-CN" altLang="en-US" sz="2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赋权有向图D中任意两点之间都有最短路径或不存在路径当且仅当D中不含负回路.</a:t>
            </a:r>
            <a:endParaRPr lang="zh-CN" altLang="en-US" sz="2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zh-CN" altLang="en-US" sz="2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证：</a:t>
            </a:r>
            <a:r>
              <a:rPr lang="zh-CN" altLang="en-US" sz="2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假设D中存在负回路C，i是C上的一个顶点，那么从i到任何一个顶点j的路径可以先重复走C若干次再到j.随着重复C的次数增加，从i到j的路径的权越来越小，趋向于-</a:t>
            </a:r>
            <a:r>
              <a:rPr lang="en-US" altLang="zh-CN" sz="2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∞</a:t>
            </a:r>
            <a:r>
              <a:rPr lang="zh-CN" altLang="en-US" sz="2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,因而不存在从i到j的最短路径.</a:t>
            </a:r>
            <a:endParaRPr lang="zh-CN" altLang="en-US" sz="2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zh-CN" altLang="en-US" sz="2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而当D中不存在负回路时，从i到j的顶点不相同的路径只有有限条，一定存在一条负回路。</a:t>
            </a:r>
            <a:endParaRPr lang="zh-CN" altLang="en-US" sz="2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11188" y="6284913"/>
            <a:ext cx="1293812" cy="457200"/>
          </a:xfrm>
        </p:spPr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 smtClean="0"/>
            </a:fld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转换得到的伪码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1400" dirty="0">
                <a:sym typeface="+mn-ea"/>
              </a:rPr>
              <a:t>1.for i==1 to n do</a:t>
            </a:r>
            <a:endParaRPr lang="en-US" altLang="zh-CN" sz="1400" dirty="0">
              <a:sym typeface="+mn-ea"/>
            </a:endParaRPr>
          </a:p>
          <a:p>
            <a:r>
              <a:rPr lang="en-US" altLang="zh-CN" sz="1400" dirty="0">
                <a:sym typeface="+mn-ea"/>
              </a:rPr>
              <a:t>2.    for j==1 to n do</a:t>
            </a:r>
            <a:endParaRPr lang="en-US" altLang="zh-CN" sz="1400" dirty="0">
              <a:sym typeface="+mn-ea"/>
            </a:endParaRPr>
          </a:p>
          <a:p>
            <a:r>
              <a:rPr lang="en-US" altLang="zh-CN" sz="1400" dirty="0">
                <a:sym typeface="+mn-ea"/>
              </a:rPr>
              <a:t>3.        if i==j then d(i,j)←0,h(i,j)←i</a:t>
            </a:r>
            <a:endParaRPr lang="en-US" altLang="zh-CN" sz="1400" dirty="0">
              <a:sym typeface="+mn-ea"/>
            </a:endParaRPr>
          </a:p>
          <a:p>
            <a:r>
              <a:rPr lang="en-US" altLang="zh-CN" sz="1400" dirty="0">
                <a:sym typeface="+mn-ea"/>
              </a:rPr>
              <a:t>4.        else if &lt;i,j&gt;∈E then d(i,j)←w(i,j),h(i,j)←j</a:t>
            </a:r>
            <a:endParaRPr lang="en-US" altLang="zh-CN" sz="1400" dirty="0">
              <a:sym typeface="+mn-ea"/>
            </a:endParaRPr>
          </a:p>
          <a:p>
            <a:r>
              <a:rPr lang="en-US" altLang="zh-CN" sz="1400" dirty="0">
                <a:sym typeface="+mn-ea"/>
              </a:rPr>
              <a:t>5.                else d(i,j)←+∞，h(i,j)←0      //h(i,j)←0表示不连通</a:t>
            </a:r>
            <a:endParaRPr lang="en-US" altLang="zh-CN" sz="1400" dirty="0">
              <a:sym typeface="+mn-ea"/>
            </a:endParaRPr>
          </a:p>
          <a:p>
            <a:r>
              <a:rPr lang="en-US" altLang="zh-CN" sz="1400" dirty="0">
                <a:sym typeface="+mn-ea"/>
              </a:rPr>
              <a:t>6.         end</a:t>
            </a:r>
            <a:endParaRPr lang="en-US" altLang="zh-CN" sz="1400" dirty="0">
              <a:sym typeface="+mn-ea"/>
            </a:endParaRPr>
          </a:p>
          <a:p>
            <a:r>
              <a:rPr lang="en-US" altLang="zh-CN" sz="1400" dirty="0">
                <a:sym typeface="+mn-ea"/>
              </a:rPr>
              <a:t>7.     end</a:t>
            </a:r>
            <a:endParaRPr lang="en-US" altLang="zh-CN" sz="1400" dirty="0">
              <a:sym typeface="+mn-ea"/>
            </a:endParaRPr>
          </a:p>
          <a:p>
            <a:r>
              <a:rPr lang="en-US" altLang="zh-CN" sz="1400" dirty="0">
                <a:sym typeface="+mn-ea"/>
              </a:rPr>
              <a:t>8.end</a:t>
            </a:r>
            <a:endParaRPr lang="en-US" altLang="zh-CN" sz="1400" dirty="0">
              <a:sym typeface="+mn-ea"/>
            </a:endParaRPr>
          </a:p>
          <a:p>
            <a:r>
              <a:rPr lang="en-US" altLang="zh-CN" sz="1400">
                <a:sym typeface="+mn-ea"/>
              </a:rPr>
              <a:t>9.for k==1 to n do</a:t>
            </a:r>
            <a:endParaRPr lang="en-US" altLang="zh-CN" sz="1400"/>
          </a:p>
          <a:p>
            <a:r>
              <a:rPr lang="en-US" altLang="zh-CN" sz="1400">
                <a:sym typeface="+mn-ea"/>
              </a:rPr>
              <a:t>10.   for i==1 to n and i≠k do</a:t>
            </a:r>
            <a:endParaRPr lang="en-US" altLang="zh-CN" sz="1400"/>
          </a:p>
          <a:p>
            <a:r>
              <a:rPr lang="en-US" altLang="zh-CN" sz="1400">
                <a:sym typeface="+mn-ea"/>
              </a:rPr>
              <a:t>11.       for j==1 to n and j≠k do</a:t>
            </a:r>
            <a:endParaRPr lang="en-US" altLang="zh-CN" sz="1400"/>
          </a:p>
          <a:p>
            <a:r>
              <a:rPr lang="en-US" altLang="zh-CN" sz="1400">
                <a:sym typeface="+mn-ea"/>
              </a:rPr>
              <a:t>12.           if d(i,j)&gt;d(i,k)+d(k,j) then</a:t>
            </a:r>
            <a:endParaRPr lang="en-US" altLang="zh-CN" sz="1400"/>
          </a:p>
          <a:p>
            <a:r>
              <a:rPr lang="en-US" altLang="zh-CN" sz="1400">
                <a:sym typeface="+mn-ea"/>
              </a:rPr>
              <a:t>13.                 d(i,j)←d(i,k)+d(k,j),h(i,j)←h(i,k)</a:t>
            </a:r>
            <a:endParaRPr lang="en-US" altLang="zh-CN" sz="1400"/>
          </a:p>
          <a:p>
            <a:r>
              <a:rPr lang="en-US" altLang="zh-CN" sz="1400">
                <a:sym typeface="+mn-ea"/>
              </a:rPr>
              <a:t>14.             end</a:t>
            </a:r>
            <a:endParaRPr lang="en-US" altLang="zh-CN" sz="1400"/>
          </a:p>
          <a:p>
            <a:r>
              <a:rPr lang="en-US" altLang="zh-CN" sz="1400">
                <a:sym typeface="+mn-ea"/>
              </a:rPr>
              <a:t>15..        end</a:t>
            </a:r>
            <a:endParaRPr lang="en-US" altLang="zh-CN" sz="1400"/>
          </a:p>
          <a:p>
            <a:r>
              <a:rPr lang="en-US" altLang="zh-CN" sz="1400">
                <a:sym typeface="+mn-ea"/>
              </a:rPr>
              <a:t>16.     end</a:t>
            </a:r>
            <a:endParaRPr lang="en-US" altLang="zh-CN" sz="1400"/>
          </a:p>
          <a:p>
            <a:r>
              <a:rPr lang="en-US" altLang="zh-CN" sz="1400">
                <a:sym typeface="+mn-ea"/>
              </a:rPr>
              <a:t>17.end</a:t>
            </a:r>
            <a:endParaRPr lang="en-US" altLang="zh-CN" sz="1400"/>
          </a:p>
          <a:p>
            <a:r>
              <a:rPr lang="en-US" altLang="zh-CN" sz="1400" dirty="0">
                <a:sym typeface="+mn-ea"/>
              </a:rPr>
              <a:t>18.     if d(</a:t>
            </a:r>
            <a:r>
              <a:rPr lang="en-US" altLang="zh-CN" sz="1400" dirty="0" err="1">
                <a:sym typeface="+mn-ea"/>
              </a:rPr>
              <a:t>i,i</a:t>
            </a:r>
            <a:r>
              <a:rPr lang="en-US" altLang="zh-CN" sz="1400" dirty="0">
                <a:sym typeface="+mn-ea"/>
              </a:rPr>
              <a:t>)&lt;0 then return”</a:t>
            </a:r>
            <a:r>
              <a:rPr lang="zh-CN" altLang="en-US" sz="1400" dirty="0">
                <a:sym typeface="+mn-ea"/>
              </a:rPr>
              <a:t>存在负回路</a:t>
            </a:r>
            <a:r>
              <a:rPr lang="en-US" altLang="zh-CN" sz="1400" dirty="0">
                <a:sym typeface="+mn-ea"/>
              </a:rPr>
              <a:t>”,</a:t>
            </a:r>
            <a:r>
              <a:rPr lang="en-US" altLang="zh-CN" sz="1400" dirty="0" err="1">
                <a:sym typeface="+mn-ea"/>
              </a:rPr>
              <a:t>d,h</a:t>
            </a:r>
            <a:endParaRPr lang="en-US" altLang="zh-CN" sz="1400" dirty="0" err="1">
              <a:sym typeface="+mn-ea"/>
            </a:endParaRPr>
          </a:p>
          <a:p>
            <a:r>
              <a:rPr lang="en-US" altLang="zh-CN" sz="1400" dirty="0"/>
              <a:t>19.     end</a:t>
            </a:r>
            <a:endParaRPr lang="en-US" altLang="zh-CN" sz="1400" dirty="0"/>
          </a:p>
          <a:p>
            <a:r>
              <a:rPr lang="en-US" altLang="zh-CN" sz="1400" dirty="0">
                <a:sym typeface="+mn-ea"/>
              </a:rPr>
              <a:t>20.return </a:t>
            </a:r>
            <a:r>
              <a:rPr lang="en-US" altLang="zh-CN" sz="1400" dirty="0" err="1">
                <a:sym typeface="+mn-ea"/>
              </a:rPr>
              <a:t>d,h</a:t>
            </a:r>
            <a:endParaRPr lang="en-US" altLang="zh-CN" sz="1400" dirty="0"/>
          </a:p>
          <a:p>
            <a:endParaRPr lang="zh-CN" altLang="en-US" sz="140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</a:rPr>
              <a:t>时间复杂度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AF23660-9B0D-4E1D-8655-692EDB69F7EE}" type="datetime1">
              <a:rPr lang="zh-CN" altLang="en-US" smtClean="0"/>
            </a:fld>
            <a:endParaRPr lang="en-US" alt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 smtClean="0"/>
            </a:fld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922655" y="1891665"/>
            <a:ext cx="660209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每个节点都要作为中间节点，对原有矩阵</a:t>
            </a:r>
            <a:r>
              <a:rPr lang="en-US" altLang="zh-CN" sz="3200" dirty="0"/>
              <a:t>d</a:t>
            </a:r>
            <a:r>
              <a:rPr lang="zh-CN" altLang="en-US" sz="3200" dirty="0"/>
              <a:t>中的每个距离进行遍历检查，因此每个节点都有</a:t>
            </a:r>
            <a:r>
              <a:rPr lang="en-US" altLang="zh-CN" sz="3200" dirty="0"/>
              <a:t>n²</a:t>
            </a:r>
            <a:r>
              <a:rPr lang="zh-CN" altLang="en-US" sz="3200" dirty="0"/>
              <a:t>的时间复杂度，同时要对</a:t>
            </a:r>
            <a:r>
              <a:rPr lang="en-US" altLang="zh-CN" sz="3200" dirty="0"/>
              <a:t>n</a:t>
            </a:r>
            <a:r>
              <a:rPr lang="zh-CN" altLang="en-US" sz="3200" dirty="0"/>
              <a:t>个节点依次进行检查，所以时间复杂度为</a:t>
            </a:r>
            <a:r>
              <a:rPr lang="en-US" altLang="zh-CN" sz="3200" dirty="0"/>
              <a:t>n²*n</a:t>
            </a:r>
            <a:endParaRPr lang="zh-CN" altLang="en-US" sz="3200" dirty="0"/>
          </a:p>
          <a:p>
            <a:endParaRPr lang="zh-CN" altLang="en-US" sz="32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0060" y="4726940"/>
            <a:ext cx="1859280" cy="9804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C00000"/>
                </a:solidFill>
              </a:rPr>
              <a:t>例题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AF23660-9B0D-4E1D-8655-692EDB69F7EE}" type="datetime1">
              <a:rPr lang="zh-CN" altLang="en-US" smtClean="0"/>
            </a:fld>
            <a:endParaRPr lang="en-US" alt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 smtClean="0"/>
            </a:fld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2036445" y="666750"/>
            <a:ext cx="3943350" cy="65754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11505" y="1337945"/>
            <a:ext cx="51638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首先根据伪代码输入矩阵w，根据矩阵w生成矩阵d和h。接着按照循环进行节点距离的检查和更新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220335" y="3700780"/>
            <a:ext cx="12687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002060"/>
                </a:solidFill>
              </a:rPr>
              <a:t>以</a:t>
            </a:r>
            <a:r>
              <a:rPr lang="en-US" altLang="zh-CN">
                <a:solidFill>
                  <a:srgbClr val="002060"/>
                </a:solidFill>
              </a:rPr>
              <a:t>1</a:t>
            </a:r>
            <a:r>
              <a:rPr lang="zh-CN" altLang="en-US">
                <a:solidFill>
                  <a:srgbClr val="002060"/>
                </a:solidFill>
              </a:rPr>
              <a:t>为中转节点</a:t>
            </a:r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20335" y="4816475"/>
            <a:ext cx="12319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002060"/>
                </a:solidFill>
              </a:rPr>
              <a:t>以</a:t>
            </a:r>
            <a:r>
              <a:rPr lang="en-US" altLang="zh-CN">
                <a:solidFill>
                  <a:srgbClr val="002060"/>
                </a:solidFill>
              </a:rPr>
              <a:t>2</a:t>
            </a:r>
            <a:r>
              <a:rPr lang="zh-CN" altLang="en-US">
                <a:solidFill>
                  <a:srgbClr val="002060"/>
                </a:solidFill>
              </a:rPr>
              <a:t>为中转节点</a:t>
            </a:r>
            <a:endParaRPr lang="zh-CN" altLang="en-US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C00000"/>
                </a:solidFill>
              </a:rPr>
              <a:t>例题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AF23660-9B0D-4E1D-8655-692EDB69F7EE}" type="datetime1">
              <a:rPr lang="zh-CN" altLang="en-US" smtClean="0"/>
            </a:fld>
            <a:endParaRPr lang="en-US" alt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 smtClean="0"/>
            </a:fld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2299335" y="-372110"/>
            <a:ext cx="3982720" cy="77495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737985" y="2219960"/>
            <a:ext cx="125158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002060"/>
                </a:solidFill>
              </a:rPr>
              <a:t>以此类推再分别以</a:t>
            </a:r>
            <a:r>
              <a:rPr lang="en-US" altLang="zh-CN">
                <a:solidFill>
                  <a:srgbClr val="002060"/>
                </a:solidFill>
              </a:rPr>
              <a:t>3</a:t>
            </a:r>
            <a:r>
              <a:rPr lang="zh-CN" altLang="en-US">
                <a:solidFill>
                  <a:srgbClr val="002060"/>
                </a:solidFill>
              </a:rPr>
              <a:t>和</a:t>
            </a:r>
            <a:r>
              <a:rPr lang="en-US" altLang="zh-CN">
                <a:solidFill>
                  <a:srgbClr val="002060"/>
                </a:solidFill>
              </a:rPr>
              <a:t>4</a:t>
            </a:r>
            <a:r>
              <a:rPr lang="zh-CN" altLang="en-US">
                <a:solidFill>
                  <a:srgbClr val="002060"/>
                </a:solidFill>
              </a:rPr>
              <a:t>为中转节点，继续更新</a:t>
            </a:r>
            <a:endParaRPr lang="zh-CN" altLang="en-US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n-ea"/>
                <a:ea typeface="+mn-ea"/>
              </a:rPr>
              <a:t>算法注意事项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2F4AFF3-86E8-4E0F-9A17-0B5B4813604F}" type="datetime1">
              <a:rPr lang="zh-CN" altLang="en-US" smtClean="0"/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 smtClean="0"/>
            </a:fld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03580" y="1551305"/>
            <a:ext cx="7540625" cy="406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r>
              <a:rPr lang="zh-CN" altLang="en-US" sz="2400" dirty="0"/>
              <a:t>1.用于寻找不确定起点的</a:t>
            </a:r>
            <a:r>
              <a:rPr lang="zh-CN" altLang="en-US" sz="2400" dirty="0"/>
              <a:t>两节点间的最短路径，也就是</a:t>
            </a:r>
            <a:r>
              <a:rPr lang="zh-CN" altLang="en-US" sz="2400" dirty="0">
                <a:solidFill>
                  <a:srgbClr val="C00000"/>
                </a:solidFill>
              </a:rPr>
              <a:t>多</a:t>
            </a:r>
            <a:r>
              <a:rPr lang="zh-CN" altLang="en-US" sz="2400" dirty="0">
                <a:solidFill>
                  <a:srgbClr val="C00000"/>
                </a:solidFill>
              </a:rPr>
              <a:t>源最短路径问题</a:t>
            </a:r>
            <a:endParaRPr lang="zh-CN" altLang="en-US" sz="2400" dirty="0">
              <a:solidFill>
                <a:srgbClr val="C00000"/>
              </a:solidFill>
            </a:endParaRPr>
          </a:p>
          <a:p>
            <a:r>
              <a:rPr lang="zh-CN" altLang="en-US" sz="2400" dirty="0"/>
              <a:t>2.用一个n*n矩阵存储图的信息，</a:t>
            </a:r>
            <a:r>
              <a:rPr lang="en-US" altLang="zh-CN" sz="2400" dirty="0"/>
              <a:t>d</a:t>
            </a:r>
            <a:r>
              <a:rPr lang="zh-CN" altLang="en-US" sz="2400" dirty="0"/>
              <a:t>[</a:t>
            </a:r>
            <a:r>
              <a:rPr lang="en-US" altLang="zh-CN" sz="2400" dirty="0"/>
              <a:t>i</a:t>
            </a:r>
            <a:r>
              <a:rPr lang="zh-CN" altLang="en-US" sz="2400" dirty="0"/>
              <a:t>]</a:t>
            </a:r>
            <a:r>
              <a:rPr lang="en-US" altLang="zh-CN" sz="2400" dirty="0"/>
              <a:t>[j]</a:t>
            </a:r>
            <a:r>
              <a:rPr lang="zh-CN" altLang="en-US" sz="2400" dirty="0"/>
              <a:t>代表路径长度，也就是矩阵</a:t>
            </a:r>
            <a:r>
              <a:rPr lang="zh-CN" altLang="en-US" sz="2400" dirty="0"/>
              <a:t>d</a:t>
            </a:r>
            <a:endParaRPr lang="zh-CN" altLang="en-US" sz="2400" dirty="0"/>
          </a:p>
          <a:p>
            <a:r>
              <a:rPr lang="zh-CN" altLang="en-US" sz="2400" dirty="0"/>
              <a:t>3.在已有长度下要缩短两个顶点之间的距离必</a:t>
            </a:r>
            <a:r>
              <a:rPr lang="zh-CN" altLang="en-US" sz="2400" dirty="0">
                <a:solidFill>
                  <a:srgbClr val="C00000"/>
                </a:solidFill>
              </a:rPr>
              <a:t>须引入新的节点</a:t>
            </a:r>
            <a:r>
              <a:rPr lang="zh-CN" altLang="en-US" sz="2400" dirty="0"/>
              <a:t>。</a:t>
            </a:r>
            <a:endParaRPr lang="zh-CN" altLang="en-US" sz="2400" dirty="0"/>
          </a:p>
          <a:p>
            <a:r>
              <a:rPr lang="zh-CN" altLang="en-US" sz="2400" dirty="0"/>
              <a:t>4.i-&gt;j变为i-&gt;k-&gt;j，k为顶点集，</a:t>
            </a:r>
            <a:r>
              <a:rPr lang="zh-CN" altLang="en-US" sz="2400" dirty="0">
                <a:solidFill>
                  <a:srgbClr val="C00000"/>
                </a:solidFill>
              </a:rPr>
              <a:t>不一定只有一个顶点</a:t>
            </a:r>
            <a:endParaRPr lang="zh-CN" altLang="en-US" sz="2400" dirty="0"/>
          </a:p>
          <a:p>
            <a:r>
              <a:rPr lang="zh-CN" altLang="en-US" sz="2400" dirty="0"/>
              <a:t>5.依次检查</a:t>
            </a:r>
            <a:r>
              <a:rPr lang="zh-CN" altLang="en-US" sz="2400" dirty="0">
                <a:solidFill>
                  <a:srgbClr val="C00000"/>
                </a:solidFill>
              </a:rPr>
              <a:t>每个顶点</a:t>
            </a:r>
            <a:r>
              <a:rPr lang="zh-CN" altLang="en-US" sz="2400" dirty="0"/>
              <a:t>能否缩短路径</a:t>
            </a:r>
            <a:endParaRPr lang="zh-CN" altLang="en-US" sz="2400" dirty="0"/>
          </a:p>
          <a:p>
            <a:r>
              <a:rPr lang="zh-CN" altLang="en-US" sz="2400" dirty="0"/>
              <a:t>6.无限符号实际</a:t>
            </a:r>
            <a:r>
              <a:rPr lang="zh-CN" altLang="en-US" sz="2400" dirty="0"/>
              <a:t>表示为比最大路径</a:t>
            </a:r>
            <a:r>
              <a:rPr lang="zh-CN" altLang="en-US" sz="2400" dirty="0">
                <a:solidFill>
                  <a:srgbClr val="C00000"/>
                </a:solidFill>
              </a:rPr>
              <a:t>大2~3个数量级</a:t>
            </a:r>
            <a:r>
              <a:rPr lang="zh-CN" altLang="en-US" sz="2400" dirty="0"/>
              <a:t>的数即可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BF5E3BD-DDD1-4CB6-B6F0-9C6E6EB70CF1}" type="datetime1">
              <a:rPr lang="zh-CN" altLang="en-US"/>
            </a:fld>
            <a:endParaRPr lang="en-US" altLang="zh-CN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089F1A2-1833-45CC-B98C-E84F84AE8728}" type="slidenum">
              <a:rPr lang="en-US" altLang="zh-CN"/>
            </a:fld>
            <a:endParaRPr lang="en-US" altLang="zh-CN"/>
          </a:p>
        </p:txBody>
      </p:sp>
      <p:sp>
        <p:nvSpPr>
          <p:cNvPr id="4" name="矩形 3"/>
          <p:cNvSpPr/>
          <p:nvPr/>
        </p:nvSpPr>
        <p:spPr>
          <a:xfrm>
            <a:off x="2185035" y="2829560"/>
            <a:ext cx="477393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72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感谢聆听！</a:t>
            </a:r>
            <a:endParaRPr lang="zh-CN" altLang="en-US" sz="7200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C00000"/>
                </a:solidFill>
              </a:rPr>
              <a:t>1.</a:t>
            </a:r>
            <a:r>
              <a:rPr lang="zh-CN" altLang="en-US" b="1" dirty="0">
                <a:solidFill>
                  <a:srgbClr val="C00000"/>
                </a:solidFill>
              </a:rPr>
              <a:t>核心思想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8313" y="1484313"/>
            <a:ext cx="8142287" cy="2160711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对于一张给定的有n个节点的加权图，先将其抽象为一张n*n的矩阵d，d[i][j]表示从节点i到节点j的直接距离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endParaRPr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zh-CN" sz="20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zh-CN" sz="20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zh-CN" sz="20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zh-CN" sz="20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zh-CN" sz="20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zh-CN" sz="20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zh-CN" sz="20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endParaRPr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000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endParaRPr lang="en-US" altLang="zh-CN" sz="20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AF23660-9B0D-4E1D-8655-692EDB69F7EE}" type="datetime1">
              <a:rPr lang="zh-CN" altLang="en-US" smtClean="0"/>
            </a:fld>
            <a:endParaRPr lang="en-US" alt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 smtClean="0"/>
            </a:fld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1259205" y="1666875"/>
            <a:ext cx="3001010" cy="45821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l="-2235" t="-22842" r="6509" b="29731"/>
          <a:stretch>
            <a:fillRect/>
          </a:stretch>
        </p:blipFill>
        <p:spPr>
          <a:xfrm rot="16200000">
            <a:off x="5034915" y="1862455"/>
            <a:ext cx="2801620" cy="4191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在矩阵d初始化完成后，只有一种办法能缩短i，j两个节点间的路径，就是插入新的节点k，使得i到k，k到j的距离之和小于目前已知的最短路径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>
              <a:defRPr/>
            </a:pPr>
            <a:fld id="{5AF23660-9B0D-4E1D-8655-692EDB69F7EE}" type="datetime1">
              <a:rPr lang="zh-CN" altLang="en-US"/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>
              <a:defRPr/>
            </a:pPr>
            <a:fld id="{A83B90C2-A76A-4FB3-BFA8-0B3EC6BDB504}" type="slidenum">
              <a:rPr lang="en-US" altLang="zh-CN"/>
            </a:fld>
            <a:endParaRPr lang="en-US" altLang="zh-CN"/>
          </a:p>
        </p:txBody>
      </p:sp>
      <p:sp>
        <p:nvSpPr>
          <p:cNvPr id="7" name="标题 6"/>
          <p:cNvSpPr/>
          <p:nvPr>
            <p:ph type="title"/>
          </p:nvPr>
        </p:nvSpPr>
        <p:spPr>
          <a:xfrm>
            <a:off x="1112838" y="908368"/>
            <a:ext cx="5616575" cy="576262"/>
          </a:xfrm>
        </p:spPr>
        <p:txBody>
          <a:bodyPr/>
          <a:p>
            <a:pPr algn="ctr"/>
            <a:r>
              <a:rPr lang="en-US" altLang="zh-CN" b="1" dirty="0">
                <a:solidFill>
                  <a:srgbClr val="C00000"/>
                </a:solidFill>
                <a:sym typeface="+mn-ea"/>
              </a:rPr>
              <a:t>1.</a:t>
            </a:r>
            <a:r>
              <a:rPr lang="zh-CN" altLang="en-US" b="1" dirty="0">
                <a:solidFill>
                  <a:srgbClr val="C00000"/>
                </a:solidFill>
                <a:sym typeface="+mn-ea"/>
              </a:rPr>
              <a:t>核心思想</a:t>
            </a:r>
            <a:br>
              <a:rPr lang="zh-CN" altLang="en-US" b="1" dirty="0">
                <a:solidFill>
                  <a:srgbClr val="C00000"/>
                </a:solidFill>
              </a:rPr>
            </a:b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3308" y="908368"/>
            <a:ext cx="5616575" cy="576262"/>
          </a:xfrm>
        </p:spPr>
        <p:txBody>
          <a:bodyPr/>
          <a:p>
            <a:r>
              <a:rPr lang="en-US" altLang="zh-CN" b="1" dirty="0">
                <a:solidFill>
                  <a:srgbClr val="C00000"/>
                </a:solidFill>
                <a:sym typeface="+mn-ea"/>
              </a:rPr>
              <a:t>1.</a:t>
            </a:r>
            <a:r>
              <a:rPr lang="zh-CN" altLang="en-US" b="1" dirty="0">
                <a:solidFill>
                  <a:srgbClr val="C00000"/>
                </a:solidFill>
                <a:sym typeface="+mn-ea"/>
              </a:rPr>
              <a:t>核心思想</a:t>
            </a:r>
            <a:br>
              <a:rPr lang="zh-CN" altLang="en-US" b="1" dirty="0">
                <a:solidFill>
                  <a:srgbClr val="C00000"/>
                </a:solidFill>
                <a:sym typeface="+mn-ea"/>
              </a:rPr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 altLang="zh-CN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indent="0">
              <a:buNone/>
            </a:pPr>
            <a:endParaRPr lang="en-US" altLang="zh-CN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根据上述思想，采用穷举法对每一个节点进行检查，挖掘出他缩短距离的“潜能”即可</a:t>
            </a:r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endParaRPr lang="en-US" altLang="zh-C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r>
              <a:rPr lang="en-US" altLang="zh-CN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弗洛伊德算法的核心思想总结下来就是：不断增加中转顶点，然后更新每对顶点之间的最短距离。</a:t>
            </a:r>
            <a:endParaRPr lang="en-US" altLang="zh-CN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>
              <a:defRPr/>
            </a:pPr>
            <a:fld id="{5AF23660-9B0D-4E1D-8655-692EDB69F7EE}" type="datetime1">
              <a:rPr lang="zh-CN" altLang="en-US"/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>
              <a:defRPr/>
            </a:pPr>
            <a:fld id="{A83B90C2-A76A-4FB3-BFA8-0B3EC6BDB50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3308" y="908368"/>
            <a:ext cx="5616575" cy="576262"/>
          </a:xfrm>
        </p:spPr>
        <p:txBody>
          <a:bodyPr/>
          <a:p>
            <a:r>
              <a:rPr lang="en-US" altLang="zh-CN" b="1" dirty="0">
                <a:solidFill>
                  <a:srgbClr val="C00000"/>
                </a:solidFill>
                <a:sym typeface="+mn-ea"/>
              </a:rPr>
              <a:t>1.</a:t>
            </a:r>
            <a:r>
              <a:rPr lang="zh-CN" altLang="en-US" b="1" dirty="0">
                <a:solidFill>
                  <a:srgbClr val="C00000"/>
                </a:solidFill>
                <a:sym typeface="+mn-ea"/>
              </a:rPr>
              <a:t>核心思想</a:t>
            </a:r>
            <a:br>
              <a:rPr lang="zh-CN" altLang="en-US" b="1" dirty="0">
                <a:solidFill>
                  <a:srgbClr val="C00000"/>
                </a:solidFill>
                <a:sym typeface="+mn-ea"/>
              </a:rPr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 altLang="zh-CN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indent="0">
              <a:buNone/>
            </a:pPr>
            <a:endParaRPr lang="en-US" altLang="zh-CN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endParaRPr lang="en-US" altLang="zh-CN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>
              <a:defRPr/>
            </a:pPr>
            <a:fld id="{5AF23660-9B0D-4E1D-8655-692EDB69F7EE}" type="datetime1">
              <a:rPr lang="zh-CN" altLang="en-US"/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>
              <a:defRPr/>
            </a:pPr>
            <a:fld id="{A83B90C2-A76A-4FB3-BFA8-0B3EC6BDB504}" type="slidenum">
              <a:rPr lang="en-US" altLang="zh-CN"/>
            </a:fld>
            <a:endParaRPr lang="en-US" altLang="zh-CN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746125" y="1822450"/>
            <a:ext cx="3002915" cy="400431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8825" y="2434590"/>
            <a:ext cx="3707765" cy="2781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42988" y="363250"/>
            <a:ext cx="5616575" cy="576262"/>
          </a:xfrm>
        </p:spPr>
        <p:txBody>
          <a:bodyPr/>
          <a:lstStyle/>
          <a:p>
            <a:r>
              <a:rPr lang="zh-CN" altLang="en-US" b="1" dirty="0">
                <a:solidFill>
                  <a:srgbClr val="C00000"/>
                </a:solidFill>
              </a:rPr>
              <a:t>核心思想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8313" y="1484313"/>
            <a:ext cx="8142287" cy="2160711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由下述递推关系：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AF23660-9B0D-4E1D-8655-692EDB69F7EE}" type="datetime1">
              <a:rPr lang="zh-CN" altLang="en-US" smtClean="0"/>
            </a:fld>
            <a:endParaRPr lang="en-US" alt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 smtClean="0"/>
            </a:fld>
            <a:endParaRPr lang="en-US" altLang="zh-CN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3261995" y="-974725"/>
            <a:ext cx="2183130" cy="832167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93040" y="4277995"/>
            <a:ext cx="340868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该函数表示从加权图中抽象出另一张矩阵h的过程，h[i][j]表示了从i到j最短路径中i的下一个节点。为0则表示i到j无直接路径</a:t>
            </a:r>
            <a:endParaRPr lang="zh-CN" altLang="en-US" sz="2000"/>
          </a:p>
        </p:txBody>
      </p:sp>
      <p:sp>
        <p:nvSpPr>
          <p:cNvPr id="7" name="文本框 6"/>
          <p:cNvSpPr txBox="1"/>
          <p:nvPr/>
        </p:nvSpPr>
        <p:spPr>
          <a:xfrm>
            <a:off x="4261485" y="4277995"/>
            <a:ext cx="467042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000"/>
              <a:t>该函数说明在第k次搜索过程中的节点更新，如果找到可以缩短距离的节点a则更新为从i到a的最短路径的下一个节点，也就是实现子路径的最优。否则不变。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核心思想转换得到的伪代码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for k==1 to n do</a:t>
            </a:r>
            <a:endParaRPr lang="en-US" altLang="zh-CN" dirty="0"/>
          </a:p>
          <a:p>
            <a:r>
              <a:rPr lang="en-US" altLang="zh-CN" dirty="0">
                <a:sym typeface="+mn-ea"/>
              </a:rPr>
              <a:t>   for </a:t>
            </a:r>
            <a:r>
              <a:rPr lang="en-US" altLang="zh-CN" dirty="0" err="1">
                <a:sym typeface="+mn-ea"/>
              </a:rPr>
              <a:t>i</a:t>
            </a:r>
            <a:r>
              <a:rPr lang="en-US" altLang="zh-CN" dirty="0">
                <a:sym typeface="+mn-ea"/>
              </a:rPr>
              <a:t>==1 to n and </a:t>
            </a:r>
            <a:r>
              <a:rPr lang="en-US" altLang="zh-CN" dirty="0" err="1">
                <a:sym typeface="+mn-ea"/>
              </a:rPr>
              <a:t>i≠k</a:t>
            </a:r>
            <a:r>
              <a:rPr lang="en-US" altLang="zh-CN" dirty="0">
                <a:sym typeface="+mn-ea"/>
              </a:rPr>
              <a:t> do</a:t>
            </a:r>
            <a:endParaRPr lang="en-US" altLang="zh-CN" dirty="0"/>
          </a:p>
          <a:p>
            <a:r>
              <a:rPr lang="en-US" altLang="zh-CN" dirty="0">
                <a:sym typeface="+mn-ea"/>
              </a:rPr>
              <a:t>       for j==1 to n and </a:t>
            </a:r>
            <a:r>
              <a:rPr lang="en-US" altLang="zh-CN" dirty="0" err="1">
                <a:sym typeface="+mn-ea"/>
              </a:rPr>
              <a:t>j≠k</a:t>
            </a:r>
            <a:r>
              <a:rPr lang="en-US" altLang="zh-CN" dirty="0">
                <a:sym typeface="+mn-ea"/>
              </a:rPr>
              <a:t> do</a:t>
            </a:r>
            <a:endParaRPr lang="en-US" altLang="zh-CN" dirty="0"/>
          </a:p>
          <a:p>
            <a:r>
              <a:rPr lang="en-US" altLang="zh-CN" dirty="0">
                <a:sym typeface="+mn-ea"/>
              </a:rPr>
              <a:t>           if d(</a:t>
            </a:r>
            <a:r>
              <a:rPr lang="en-US" altLang="zh-CN" dirty="0" err="1">
                <a:sym typeface="+mn-ea"/>
              </a:rPr>
              <a:t>i,j</a:t>
            </a:r>
            <a:r>
              <a:rPr lang="en-US" altLang="zh-CN" dirty="0">
                <a:sym typeface="+mn-ea"/>
              </a:rPr>
              <a:t>)&gt;d(</a:t>
            </a:r>
            <a:r>
              <a:rPr lang="en-US" altLang="zh-CN" dirty="0" err="1">
                <a:sym typeface="+mn-ea"/>
              </a:rPr>
              <a:t>i,k</a:t>
            </a:r>
            <a:r>
              <a:rPr lang="en-US" altLang="zh-CN" dirty="0">
                <a:sym typeface="+mn-ea"/>
              </a:rPr>
              <a:t>)+d(</a:t>
            </a:r>
            <a:r>
              <a:rPr lang="en-US" altLang="zh-CN" dirty="0" err="1">
                <a:sym typeface="+mn-ea"/>
              </a:rPr>
              <a:t>k,j</a:t>
            </a:r>
            <a:r>
              <a:rPr lang="en-US" altLang="zh-CN" dirty="0">
                <a:sym typeface="+mn-ea"/>
              </a:rPr>
              <a:t>) then</a:t>
            </a:r>
            <a:endParaRPr lang="en-US" altLang="zh-CN" dirty="0"/>
          </a:p>
          <a:p>
            <a:r>
              <a:rPr lang="en-US" altLang="zh-CN" dirty="0">
                <a:sym typeface="+mn-ea"/>
              </a:rPr>
              <a:t>                 d(</a:t>
            </a:r>
            <a:r>
              <a:rPr lang="en-US" altLang="zh-CN" dirty="0" err="1">
                <a:sym typeface="+mn-ea"/>
              </a:rPr>
              <a:t>i,j</a:t>
            </a:r>
            <a:r>
              <a:rPr lang="en-US" altLang="zh-CN" dirty="0">
                <a:sym typeface="+mn-ea"/>
              </a:rPr>
              <a:t>)←d(</a:t>
            </a:r>
            <a:r>
              <a:rPr lang="en-US" altLang="zh-CN" dirty="0" err="1">
                <a:sym typeface="+mn-ea"/>
              </a:rPr>
              <a:t>i,k</a:t>
            </a:r>
            <a:r>
              <a:rPr lang="en-US" altLang="zh-CN" dirty="0">
                <a:sym typeface="+mn-ea"/>
              </a:rPr>
              <a:t>)+d(</a:t>
            </a:r>
            <a:r>
              <a:rPr lang="en-US" altLang="zh-CN" dirty="0" err="1">
                <a:sym typeface="+mn-ea"/>
              </a:rPr>
              <a:t>k,j</a:t>
            </a:r>
            <a:r>
              <a:rPr lang="en-US" altLang="zh-CN" dirty="0">
                <a:sym typeface="+mn-ea"/>
              </a:rPr>
              <a:t>),h(</a:t>
            </a:r>
            <a:r>
              <a:rPr lang="en-US" altLang="zh-CN" dirty="0" err="1">
                <a:sym typeface="+mn-ea"/>
              </a:rPr>
              <a:t>i,j</a:t>
            </a:r>
            <a:r>
              <a:rPr lang="en-US" altLang="zh-CN" dirty="0">
                <a:sym typeface="+mn-ea"/>
              </a:rPr>
              <a:t>)←h(</a:t>
            </a:r>
            <a:r>
              <a:rPr lang="en-US" altLang="zh-CN" dirty="0" err="1">
                <a:sym typeface="+mn-ea"/>
              </a:rPr>
              <a:t>i,k</a:t>
            </a:r>
            <a:r>
              <a:rPr lang="en-US" altLang="zh-CN" dirty="0">
                <a:sym typeface="+mn-ea"/>
              </a:rPr>
              <a:t>)</a:t>
            </a:r>
            <a:endParaRPr lang="en-US" altLang="zh-CN" dirty="0">
              <a:sym typeface="+mn-ea"/>
            </a:endParaRPr>
          </a:p>
          <a:p>
            <a:pPr marL="890905" lvl="2" indent="0">
              <a:buNone/>
            </a:pPr>
            <a:r>
              <a:rPr lang="en-US" altLang="zh-CN" dirty="0"/>
              <a:t>	         </a:t>
            </a:r>
            <a:r>
              <a:rPr lang="en-US" altLang="zh-CN" sz="2800" dirty="0"/>
              <a:t>end</a:t>
            </a:r>
            <a:endParaRPr lang="en-US" altLang="zh-CN" sz="2800" dirty="0"/>
          </a:p>
          <a:p>
            <a:pPr marL="890905" lvl="2" indent="0">
              <a:buNone/>
            </a:pPr>
            <a:r>
              <a:rPr lang="en-US" altLang="zh-CN" sz="2800" dirty="0"/>
              <a:t>    end</a:t>
            </a:r>
            <a:endParaRPr lang="en-US" altLang="zh-CN" sz="2800" dirty="0"/>
          </a:p>
          <a:p>
            <a:pPr marL="890905" lvl="2" indent="0">
              <a:buNone/>
            </a:pPr>
            <a:r>
              <a:rPr lang="en-US" altLang="zh-CN" sz="2800" dirty="0"/>
              <a:t> end</a:t>
            </a:r>
            <a:endParaRPr lang="en-US" altLang="zh-CN" sz="2800" dirty="0"/>
          </a:p>
          <a:p>
            <a:pPr marL="0" lvl="0" indent="0">
              <a:buFont typeface="Wingdings" panose="05000000000000000000" charset="0"/>
              <a:buNone/>
            </a:pPr>
            <a:r>
              <a:rPr lang="en-US" altLang="zh-CN" dirty="0">
                <a:solidFill>
                  <a:schemeClr val="tx1"/>
                </a:solidFill>
              </a:rPr>
              <a:t>       end</a:t>
            </a:r>
            <a:endParaRPr lang="en-US" altLang="zh-CN" dirty="0">
              <a:solidFill>
                <a:schemeClr val="tx1"/>
              </a:solidFill>
            </a:endParaRPr>
          </a:p>
          <a:p>
            <a:pPr marL="890905" lvl="2" indent="0">
              <a:buNone/>
            </a:pP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AF23660-9B0D-4E1D-8655-692EDB69F7EE}" type="datetime1">
              <a:rPr lang="zh-CN" altLang="en-US"/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C00000"/>
                </a:solidFill>
              </a:rPr>
              <a:t>2.</a:t>
            </a:r>
            <a:r>
              <a:rPr lang="zh-CN" altLang="en-US" b="1" dirty="0">
                <a:solidFill>
                  <a:srgbClr val="C00000"/>
                </a:solidFill>
              </a:rPr>
              <a:t>三个矩阵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8313" y="1484313"/>
            <a:ext cx="8142287" cy="2160711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1.w</a:t>
            </a:r>
            <a:r>
              <a:rPr lang="zh-C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：题目给定初始距离矩阵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AF23660-9B0D-4E1D-8655-692EDB69F7EE}" type="datetime1">
              <a:rPr lang="zh-CN" altLang="en-US" smtClean="0"/>
            </a:fld>
            <a:endParaRPr lang="en-US" alt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 smtClean="0"/>
            </a:fld>
            <a:endParaRPr lang="en-US" altLang="zh-CN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-2235" t="-22842" r="6509" b="29731"/>
          <a:stretch>
            <a:fillRect/>
          </a:stretch>
        </p:blipFill>
        <p:spPr>
          <a:xfrm rot="16200000">
            <a:off x="509270" y="2308860"/>
            <a:ext cx="2801620" cy="4191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2.</a:t>
            </a:r>
            <a:r>
              <a:rPr lang="zh-CN" altLang="en-US" b="1" dirty="0">
                <a:solidFill>
                  <a:srgbClr val="C00000"/>
                </a:solidFill>
              </a:rPr>
              <a:t>三个矩阵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1268289"/>
            <a:ext cx="8142287" cy="1512639"/>
          </a:xfrm>
        </p:spPr>
        <p:txBody>
          <a:bodyPr/>
          <a:lstStyle/>
          <a:p>
            <a:r>
              <a:rPr lang="en-US" altLang="zh-CN" sz="2400" dirty="0">
                <a:solidFill>
                  <a:schemeClr val="tx2"/>
                </a:solidFill>
              </a:rPr>
              <a:t>d</a:t>
            </a:r>
            <a:r>
              <a:rPr lang="zh-CN" altLang="en-US" sz="2400" dirty="0">
                <a:solidFill>
                  <a:schemeClr val="tx2"/>
                </a:solidFill>
              </a:rPr>
              <a:t>：不断更新的距离距离矩阵</a:t>
            </a:r>
            <a:endParaRPr lang="zh-CN" altLang="en-US" sz="2400" dirty="0">
              <a:solidFill>
                <a:schemeClr val="tx2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AF23660-9B0D-4E1D-8655-692EDB69F7EE}" type="datetime1">
              <a:rPr lang="zh-CN" altLang="en-US" smtClean="0"/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83B90C2-A76A-4FB3-BFA8-0B3EC6BDB504}" type="slidenum">
              <a:rPr lang="en-US" altLang="zh-CN" smtClean="0"/>
            </a:fld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>
          <a:xfrm>
            <a:off x="723265" y="1609725"/>
            <a:ext cx="58350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h</a:t>
            </a:r>
            <a:r>
              <a:rPr lang="zh-CN" altLang="en-US" sz="2400"/>
              <a:t>：存放从</a:t>
            </a:r>
            <a:r>
              <a:rPr lang="en-US" altLang="zh-CN" sz="2400"/>
              <a:t>i</a:t>
            </a:r>
            <a:r>
              <a:rPr lang="zh-CN" altLang="en-US" sz="2400"/>
              <a:t>到</a:t>
            </a:r>
            <a:r>
              <a:rPr lang="en-US" altLang="zh-CN" sz="2400"/>
              <a:t>j</a:t>
            </a:r>
            <a:r>
              <a:rPr lang="zh-CN" altLang="en-US" sz="2400"/>
              <a:t>经过号码不大于</a:t>
            </a:r>
            <a:r>
              <a:rPr lang="en-US" altLang="zh-CN" sz="2400"/>
              <a:t>k</a:t>
            </a:r>
            <a:r>
              <a:rPr lang="zh-CN" altLang="en-US" sz="2400"/>
              <a:t>的最短路径中</a:t>
            </a:r>
            <a:r>
              <a:rPr lang="en-US" altLang="zh-CN" sz="2400"/>
              <a:t>i</a:t>
            </a:r>
            <a:r>
              <a:rPr lang="zh-CN" altLang="en-US" sz="2400"/>
              <a:t>的下一个顶点</a:t>
            </a:r>
            <a:endParaRPr lang="zh-CN" altLang="en-US" sz="240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2900" y="2504440"/>
            <a:ext cx="5104130" cy="1395730"/>
          </a:xfrm>
          <a:prstGeom prst="rect">
            <a:avLst/>
          </a:prstGeom>
        </p:spPr>
      </p:pic>
      <p:sp>
        <p:nvSpPr>
          <p:cNvPr id="11" name="下箭头 10"/>
          <p:cNvSpPr/>
          <p:nvPr/>
        </p:nvSpPr>
        <p:spPr>
          <a:xfrm>
            <a:off x="2188210" y="4213225"/>
            <a:ext cx="431800" cy="360045"/>
          </a:xfrm>
          <a:prstGeom prst="downArrow">
            <a:avLst/>
          </a:prstGeom>
          <a:solidFill>
            <a:schemeClr val="bg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10" y="4573270"/>
            <a:ext cx="5198110" cy="140398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DIAGRAM_MODELTYPE" val="dynamicNum"/>
  <p:tag name="KSO_WM_BEAUTIFY_FLAG" val="#wm#"/>
  <p:tag name="KSO_WM_UNIT_TYPE" val="ζ_h_f"/>
  <p:tag name="KSO_WM_UNIT_DYNMNUM_TYPE" val="1"/>
  <p:tag name="KSO_WM_DYNAMICNUM_SPEED" val="3"/>
  <p:tag name="KSO_WM_UNIT_DYNMNUM_DGM_ANIMTYPE" val="5"/>
  <p:tag name="KSO_WM_UNIT_INDEX" val="1649939316218_1_1"/>
</p:tagLst>
</file>

<file path=ppt/theme/theme1.xml><?xml version="1.0" encoding="utf-8"?>
<a:theme xmlns:a="http://schemas.openxmlformats.org/drawingml/2006/main" name="Axis">
  <a:themeElements>
    <a:clrScheme name="Axis 8">
      <a:dk1>
        <a:srgbClr val="292929"/>
      </a:dk1>
      <a:lt1>
        <a:srgbClr val="FFFFFF"/>
      </a:lt1>
      <a:dk2>
        <a:srgbClr val="000000"/>
      </a:dk2>
      <a:lt2>
        <a:srgbClr val="808080"/>
      </a:lt2>
      <a:accent1>
        <a:srgbClr val="CC9900"/>
      </a:accent1>
      <a:accent2>
        <a:srgbClr val="CCCC99"/>
      </a:accent2>
      <a:accent3>
        <a:srgbClr val="FFFFFF"/>
      </a:accent3>
      <a:accent4>
        <a:srgbClr val="212121"/>
      </a:accent4>
      <a:accent5>
        <a:srgbClr val="E2CAAA"/>
      </a:accent5>
      <a:accent6>
        <a:srgbClr val="B9B98A"/>
      </a:accent6>
      <a:hlink>
        <a:srgbClr val="999933"/>
      </a:hlink>
      <a:folHlink>
        <a:srgbClr val="B2B2B2"/>
      </a:folHlink>
    </a:clrScheme>
    <a:fontScheme name="Axis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Axis 1">
        <a:dk1>
          <a:srgbClr val="080808"/>
        </a:dk1>
        <a:lt1>
          <a:srgbClr val="F8F8F8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ADAAAA"/>
        </a:accent3>
        <a:accent4>
          <a:srgbClr val="D4D4D4"/>
        </a:accent4>
        <a:accent5>
          <a:srgbClr val="FFCAAA"/>
        </a:accent5>
        <a:accent6>
          <a:srgbClr val="B92D00"/>
        </a:accent6>
        <a:hlink>
          <a:srgbClr val="CC6600"/>
        </a:hlink>
        <a:folHlink>
          <a:srgbClr val="B2B28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xis 2">
        <a:dk1>
          <a:srgbClr val="333333"/>
        </a:dk1>
        <a:lt1>
          <a:srgbClr val="F8F8F8"/>
        </a:lt1>
        <a:dk2>
          <a:srgbClr val="800000"/>
        </a:dk2>
        <a:lt2>
          <a:srgbClr val="FFFFFF"/>
        </a:lt2>
        <a:accent1>
          <a:srgbClr val="CC9900"/>
        </a:accent1>
        <a:accent2>
          <a:srgbClr val="666666"/>
        </a:accent2>
        <a:accent3>
          <a:srgbClr val="C0AAAA"/>
        </a:accent3>
        <a:accent4>
          <a:srgbClr val="D4D4D4"/>
        </a:accent4>
        <a:accent5>
          <a:srgbClr val="E2CAAA"/>
        </a:accent5>
        <a:accent6>
          <a:srgbClr val="5C5C5C"/>
        </a:accent6>
        <a:hlink>
          <a:srgbClr val="CC6600"/>
        </a:hlink>
        <a:folHlink>
          <a:srgbClr val="95A58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xis 3">
        <a:dk1>
          <a:srgbClr val="5F5F5F"/>
        </a:dk1>
        <a:lt1>
          <a:srgbClr val="A4BEE0"/>
        </a:lt1>
        <a:dk2>
          <a:srgbClr val="013253"/>
        </a:dk2>
        <a:lt2>
          <a:srgbClr val="FFFFFF"/>
        </a:lt2>
        <a:accent1>
          <a:srgbClr val="588480"/>
        </a:accent1>
        <a:accent2>
          <a:srgbClr val="6600FF"/>
        </a:accent2>
        <a:accent3>
          <a:srgbClr val="AAADB3"/>
        </a:accent3>
        <a:accent4>
          <a:srgbClr val="8BA2BF"/>
        </a:accent4>
        <a:accent5>
          <a:srgbClr val="B4C2C0"/>
        </a:accent5>
        <a:accent6>
          <a:srgbClr val="5C00E7"/>
        </a:accent6>
        <a:hlink>
          <a:srgbClr val="CCCC00"/>
        </a:hlink>
        <a:folHlink>
          <a:srgbClr val="5F5F5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xis 4">
        <a:dk1>
          <a:srgbClr val="003300"/>
        </a:dk1>
        <a:lt1>
          <a:srgbClr val="F8F8F8"/>
        </a:lt1>
        <a:dk2>
          <a:srgbClr val="3D4A1C"/>
        </a:dk2>
        <a:lt2>
          <a:srgbClr val="FFFFFF"/>
        </a:lt2>
        <a:accent1>
          <a:srgbClr val="99CC00"/>
        </a:accent1>
        <a:accent2>
          <a:srgbClr val="669900"/>
        </a:accent2>
        <a:accent3>
          <a:srgbClr val="AFB1AB"/>
        </a:accent3>
        <a:accent4>
          <a:srgbClr val="D4D4D4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B2B28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xis 5">
        <a:dk1>
          <a:srgbClr val="333333"/>
        </a:dk1>
        <a:lt1>
          <a:srgbClr val="F8F8F8"/>
        </a:lt1>
        <a:dk2>
          <a:srgbClr val="005D8C"/>
        </a:dk2>
        <a:lt2>
          <a:srgbClr val="FFFFFF"/>
        </a:lt2>
        <a:accent1>
          <a:srgbClr val="00CC99"/>
        </a:accent1>
        <a:accent2>
          <a:srgbClr val="0099CC"/>
        </a:accent2>
        <a:accent3>
          <a:srgbClr val="AAB6C5"/>
        </a:accent3>
        <a:accent4>
          <a:srgbClr val="D4D4D4"/>
        </a:accent4>
        <a:accent5>
          <a:srgbClr val="AAE2CA"/>
        </a:accent5>
        <a:accent6>
          <a:srgbClr val="008AB9"/>
        </a:accent6>
        <a:hlink>
          <a:srgbClr val="FFCC00"/>
        </a:hlink>
        <a:folHlink>
          <a:srgbClr val="D8D48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xis 6">
        <a:dk1>
          <a:srgbClr val="000000"/>
        </a:dk1>
        <a:lt1>
          <a:srgbClr val="ECAE00"/>
        </a:lt1>
        <a:dk2>
          <a:srgbClr val="FFFFFF"/>
        </a:dk2>
        <a:lt2>
          <a:srgbClr val="333333"/>
        </a:lt2>
        <a:accent1>
          <a:srgbClr val="CC6600"/>
        </a:accent1>
        <a:accent2>
          <a:srgbClr val="BA6D10"/>
        </a:accent2>
        <a:accent3>
          <a:srgbClr val="F4D3AA"/>
        </a:accent3>
        <a:accent4>
          <a:srgbClr val="000000"/>
        </a:accent4>
        <a:accent5>
          <a:srgbClr val="E2B8AA"/>
        </a:accent5>
        <a:accent6>
          <a:srgbClr val="A8620D"/>
        </a:accent6>
        <a:hlink>
          <a:srgbClr val="666633"/>
        </a:hlink>
        <a:folHlink>
          <a:srgbClr val="8D996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xis 7">
        <a:dk1>
          <a:srgbClr val="000000"/>
        </a:dk1>
        <a:lt1>
          <a:srgbClr val="FFFFFF"/>
        </a:lt1>
        <a:dk2>
          <a:srgbClr val="372221"/>
        </a:dk2>
        <a:lt2>
          <a:srgbClr val="808080"/>
        </a:lt2>
        <a:accent1>
          <a:srgbClr val="009999"/>
        </a:accent1>
        <a:accent2>
          <a:srgbClr val="9AAC98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8B9B89"/>
        </a:accent6>
        <a:hlink>
          <a:srgbClr val="666699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xis 8">
        <a:dk1>
          <a:srgbClr val="292929"/>
        </a:dk1>
        <a:lt1>
          <a:srgbClr val="FFFFFF"/>
        </a:lt1>
        <a:dk2>
          <a:srgbClr val="000000"/>
        </a:dk2>
        <a:lt2>
          <a:srgbClr val="808080"/>
        </a:lt2>
        <a:accent1>
          <a:srgbClr val="CC9900"/>
        </a:accent1>
        <a:accent2>
          <a:srgbClr val="CCCC99"/>
        </a:accent2>
        <a:accent3>
          <a:srgbClr val="FFFFFF"/>
        </a:accent3>
        <a:accent4>
          <a:srgbClr val="212121"/>
        </a:accent4>
        <a:accent5>
          <a:srgbClr val="E2CAAA"/>
        </a:accent5>
        <a:accent6>
          <a:srgbClr val="B9B98A"/>
        </a:accent6>
        <a:hlink>
          <a:srgbClr val="999933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2303</Words>
  <Application>WPS 演示</Application>
  <PresentationFormat>全屏显示(4:3)</PresentationFormat>
  <Paragraphs>213</Paragraphs>
  <Slides>17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Arial</vt:lpstr>
      <vt:lpstr>宋体</vt:lpstr>
      <vt:lpstr>Wingdings</vt:lpstr>
      <vt:lpstr>Times New Roman</vt:lpstr>
      <vt:lpstr>黑体</vt:lpstr>
      <vt:lpstr>Wingdings</vt:lpstr>
      <vt:lpstr>微软雅黑</vt:lpstr>
      <vt:lpstr>Arial Unicode MS</vt:lpstr>
      <vt:lpstr>Axis</vt:lpstr>
      <vt:lpstr>Floyd算法</vt:lpstr>
      <vt:lpstr>1.核心思想</vt:lpstr>
      <vt:lpstr>1.核心思想 </vt:lpstr>
      <vt:lpstr>1.核心思想 </vt:lpstr>
      <vt:lpstr>1.核心思想 </vt:lpstr>
      <vt:lpstr>核心思想</vt:lpstr>
      <vt:lpstr>核心思想转换得到的伪代码</vt:lpstr>
      <vt:lpstr>2.三个矩阵</vt:lpstr>
      <vt:lpstr>2.三个矩阵</vt:lpstr>
      <vt:lpstr>伪代码描述</vt:lpstr>
      <vt:lpstr>3.关于负权值和负回路</vt:lpstr>
      <vt:lpstr>转换得到的伪码</vt:lpstr>
      <vt:lpstr>时间复杂度</vt:lpstr>
      <vt:lpstr>例题</vt:lpstr>
      <vt:lpstr>例题</vt:lpstr>
      <vt:lpstr>算法注意事项</vt:lpstr>
      <vt:lpstr>PowerPoint 演示文稿</vt:lpstr>
    </vt:vector>
  </TitlesOfParts>
  <Company>ics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HMM词性标注</dc:title>
  <dc:creator>HuangShujian</dc:creator>
  <cp:lastModifiedBy>MaRin</cp:lastModifiedBy>
  <cp:revision>2627</cp:revision>
  <dcterms:created xsi:type="dcterms:W3CDTF">2005-03-03T04:54:00Z</dcterms:created>
  <dcterms:modified xsi:type="dcterms:W3CDTF">2022-06-09T15:38:47Z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</Properties>
</file>

<file path=docProps/thumbnail.jpeg>
</file>